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21" r:id="rId3"/>
    <p:sldId id="297" r:id="rId4"/>
    <p:sldId id="322" r:id="rId5"/>
    <p:sldId id="335" r:id="rId6"/>
    <p:sldId id="332" r:id="rId7"/>
    <p:sldId id="323" r:id="rId8"/>
    <p:sldId id="329" r:id="rId9"/>
    <p:sldId id="302" r:id="rId10"/>
    <p:sldId id="333" r:id="rId11"/>
    <p:sldId id="293" r:id="rId12"/>
    <p:sldId id="292" r:id="rId13"/>
    <p:sldId id="317" r:id="rId14"/>
    <p:sldId id="327" r:id="rId15"/>
    <p:sldId id="325" r:id="rId16"/>
    <p:sldId id="278" r:id="rId17"/>
  </p:sldIdLst>
  <p:sldSz cx="18288000" cy="10287000"/>
  <p:notesSz cx="6858000" cy="9144000"/>
  <p:embeddedFontLst>
    <p:embeddedFont>
      <p:font typeface="Noto Sans" panose="020B0502040504020204" pitchFamily="34" charset="0"/>
      <p:regular r:id="rId18"/>
      <p:bold r:id="rId19"/>
      <p:italic r:id="rId20"/>
      <p:boldItalic r:id="rId21"/>
    </p:embeddedFont>
    <p:embeddedFont>
      <p:font typeface="Noto Sans Bold" panose="020B0802040504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758" autoAdjust="0"/>
    <p:restoredTop sz="94476" autoAdjust="0"/>
  </p:normalViewPr>
  <p:slideViewPr>
    <p:cSldViewPr>
      <p:cViewPr varScale="1">
        <p:scale>
          <a:sx n="49" d="100"/>
          <a:sy n="49" d="100"/>
        </p:scale>
        <p:origin x="184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iff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tiff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tiff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hyperlink" Target="mailto:admin@lightingcouncil.org.n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ghtingcouncil.org.nz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1024619"/>
            <a:ext cx="18288000" cy="10282533"/>
            <a:chOff x="0" y="0"/>
            <a:chExt cx="24384000" cy="13710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0031"/>
            </a:xfrm>
            <a:custGeom>
              <a:avLst/>
              <a:gdLst/>
              <a:ahLst/>
              <a:cxnLst/>
              <a:rect l="l" t="t" r="r" b="b"/>
              <a:pathLst>
                <a:path w="24384000" h="13710031">
                  <a:moveTo>
                    <a:pt x="0" y="0"/>
                  </a:moveTo>
                  <a:lnTo>
                    <a:pt x="0" y="13710031"/>
                  </a:lnTo>
                  <a:lnTo>
                    <a:pt x="24384000" y="13710031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2">
                <a:alphaModFix amt="16900"/>
              </a:blip>
              <a:stretch>
                <a:fillRect l="-15612" t="-88322" r="-156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324600" y="723900"/>
            <a:ext cx="6282843" cy="2286000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10016947"/>
            <a:ext cx="18288000" cy="266700"/>
            <a:chOff x="0" y="0"/>
            <a:chExt cx="24384000" cy="35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355600"/>
            </a:xfrm>
            <a:custGeom>
              <a:avLst/>
              <a:gdLst/>
              <a:ahLst/>
              <a:cxnLst/>
              <a:rect l="l" t="t" r="r" b="b"/>
              <a:pathLst>
                <a:path w="24384000" h="355600">
                  <a:moveTo>
                    <a:pt x="0" y="0"/>
                  </a:moveTo>
                  <a:lnTo>
                    <a:pt x="0" y="355600"/>
                  </a:lnTo>
                  <a:lnTo>
                    <a:pt x="24384000" y="3556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5"/>
              <a:stretch>
                <a:fillRect b="-400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57400" y="6438900"/>
            <a:ext cx="14173200" cy="2122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75"/>
              </a:lnSpc>
            </a:pPr>
            <a:r>
              <a:rPr lang="en-US" sz="5400" b="1" dirty="0">
                <a:solidFill>
                  <a:srgbClr val="FFFFFF"/>
                </a:solidFill>
              </a:rPr>
              <a:t>Chris Byrne – Chair</a:t>
            </a:r>
          </a:p>
          <a:p>
            <a:pPr algn="ctr">
              <a:lnSpc>
                <a:spcPts val="5475"/>
              </a:lnSpc>
            </a:pPr>
            <a:endParaRPr lang="en-US" sz="5400" b="1" dirty="0">
              <a:solidFill>
                <a:srgbClr val="FFFFFF"/>
              </a:solidFill>
            </a:endParaRPr>
          </a:p>
          <a:p>
            <a:pPr algn="ctr">
              <a:lnSpc>
                <a:spcPts val="5475"/>
              </a:lnSpc>
            </a:pPr>
            <a:r>
              <a:rPr lang="en-US" sz="5400" b="1" dirty="0">
                <a:solidFill>
                  <a:srgbClr val="FFFFFF"/>
                </a:solidFill>
              </a:rPr>
              <a:t> Bryan King - Executive Director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951022-CBCB-53CA-1420-E4C5AD096760}"/>
              </a:ext>
            </a:extLst>
          </p:cNvPr>
          <p:cNvSpPr txBox="1"/>
          <p:nvPr/>
        </p:nvSpPr>
        <p:spPr>
          <a:xfrm>
            <a:off x="762000" y="3543300"/>
            <a:ext cx="169926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Lighting Council New Zealand  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Engineering NZ – Electrical Engineering Group  – 6 August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6D2D-1162-E5DF-F6A6-9187C7AFA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47097E2-0B92-9E71-DA36-6D89800E7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ECD3801D-C554-9E5E-698B-EAAEBF7A2C57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4B6CF4C-DB0D-46E0-92FB-F3C09C755A19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2D8DC6EE-616C-10B6-C650-2B855BBA7091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9DC75FE-F25F-F909-E56F-A42DF2C868A9}"/>
              </a:ext>
            </a:extLst>
          </p:cNvPr>
          <p:cNvSpPr txBox="1"/>
          <p:nvPr/>
        </p:nvSpPr>
        <p:spPr>
          <a:xfrm>
            <a:off x="0" y="-276225"/>
            <a:ext cx="17973388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endParaRPr lang="en-US" sz="4800" dirty="0">
              <a:solidFill>
                <a:srgbClr val="2E2632"/>
              </a:solidFill>
              <a:latin typeface="Noto Sans Bold"/>
            </a:endParaRPr>
          </a:p>
          <a:p>
            <a:pPr algn="ctr">
              <a:lnSpc>
                <a:spcPts val="6489"/>
              </a:lnSpc>
            </a:pPr>
            <a:r>
              <a:rPr lang="en-US" sz="6000" b="1" dirty="0">
                <a:solidFill>
                  <a:srgbClr val="2E2632"/>
                </a:solidFill>
              </a:rPr>
              <a:t>Standards – International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B7209-F382-F604-DB32-2F775BE741E2}"/>
              </a:ext>
            </a:extLst>
          </p:cNvPr>
          <p:cNvSpPr txBox="1"/>
          <p:nvPr/>
        </p:nvSpPr>
        <p:spPr>
          <a:xfrm>
            <a:off x="1828800" y="3120829"/>
            <a:ext cx="6398990" cy="5854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4000" b="1" dirty="0"/>
              <a:t>IEC </a:t>
            </a:r>
            <a:r>
              <a:rPr lang="en-US" sz="4000" b="1" u="sng" dirty="0"/>
              <a:t>Product</a:t>
            </a:r>
            <a:r>
              <a:rPr lang="en-US" sz="4000" b="1" dirty="0"/>
              <a:t> Standards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 sources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Luminaires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Control gear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Lighting systems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Environmental design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Connectivity &amp; Comms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E2596-3036-1A23-B8A0-DF22AF61AF4E}"/>
              </a:ext>
            </a:extLst>
          </p:cNvPr>
          <p:cNvSpPr txBox="1"/>
          <p:nvPr/>
        </p:nvSpPr>
        <p:spPr>
          <a:xfrm>
            <a:off x="9601200" y="3120829"/>
            <a:ext cx="6094190" cy="584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4000" b="1" dirty="0"/>
              <a:t>ISO </a:t>
            </a:r>
            <a:r>
              <a:rPr lang="en-US" sz="4000" b="1" u="sng" dirty="0"/>
              <a:t>Application</a:t>
            </a:r>
            <a:r>
              <a:rPr lang="en-US" sz="4000" b="1" dirty="0"/>
              <a:t> Standards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Lighting design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Lighting energy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Emergency lighting 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System commissioning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Daylight design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Building Modelling</a:t>
            </a:r>
            <a:endParaRPr lang="en-US" sz="3600" dirty="0"/>
          </a:p>
        </p:txBody>
      </p:sp>
      <p:pic>
        <p:nvPicPr>
          <p:cNvPr id="8" name="Picture 4" descr="Welcome to the IEC - International Electrotechnical Commission">
            <a:extLst>
              <a:ext uri="{FF2B5EF4-FFF2-40B4-BE49-F238E27FC236}">
                <a16:creationId xmlns:a16="http://schemas.microsoft.com/office/drawing/2014/main" id="{B1B04C46-7916-818C-2330-CC7BD68A3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48500"/>
            <a:ext cx="1308369" cy="13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56DDB0-1939-FCB1-29A1-DFF7A647CB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8600" y="1924286"/>
            <a:ext cx="1308369" cy="11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3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43000" y="3019234"/>
            <a:ext cx="15849600" cy="6269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/>
              <a:t>NZ IEC National Committee:</a:t>
            </a:r>
            <a:endParaRPr lang="en-US" sz="4000" dirty="0"/>
          </a:p>
          <a:p>
            <a:pPr>
              <a:lnSpc>
                <a:spcPct val="110000"/>
              </a:lnSpc>
            </a:pPr>
            <a:r>
              <a:rPr lang="en-US" sz="3200" dirty="0"/>
              <a:t>NZ is an IEC TC34  ‘P-Member’ with a NZ ISO voting rights</a:t>
            </a:r>
          </a:p>
          <a:p>
            <a:pPr>
              <a:lnSpc>
                <a:spcPct val="110000"/>
              </a:lnSpc>
            </a:pPr>
            <a:endParaRPr lang="en-US" sz="3600" b="1" dirty="0"/>
          </a:p>
          <a:p>
            <a:pPr>
              <a:lnSpc>
                <a:spcPct val="110000"/>
              </a:lnSpc>
            </a:pPr>
            <a:r>
              <a:rPr lang="en-US" sz="4000" b="1" dirty="0"/>
              <a:t>New topics: </a:t>
            </a:r>
            <a:endParaRPr lang="en-US" sz="4000" b="1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Modular luminaire eco-design, connectivity interfaces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Communication of IoT systems, interoperability, cybersecurity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Luminaire BIM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Life Cycle Assessment (LCA) Environmental Product Declarations (EPD)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</a:t>
            </a:r>
            <a:r>
              <a:rPr lang="en-US" sz="3200" dirty="0">
                <a:solidFill>
                  <a:schemeClr val="tx1"/>
                </a:solidFill>
              </a:rPr>
              <a:t>aterial efficiency, circularity, repairability, remanufacture, end of life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</a:t>
            </a:r>
            <a:r>
              <a:rPr lang="en-US" sz="3200" dirty="0">
                <a:solidFill>
                  <a:schemeClr val="tx1"/>
                </a:solidFill>
              </a:rPr>
              <a:t>arbon footprinting of products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47800" y="802766"/>
            <a:ext cx="1622879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US" sz="5400" b="1" dirty="0">
                <a:ea typeface="Noto Sans" panose="020B0502040504020204" pitchFamily="34" charset="0"/>
                <a:cs typeface="Noto Sans" panose="020B0502040504020204" pitchFamily="34" charset="0"/>
              </a:rPr>
              <a:t> Product Standards</a:t>
            </a:r>
          </a:p>
          <a:p>
            <a:pPr algn="ctr">
              <a:lnSpc>
                <a:spcPts val="6489"/>
              </a:lnSpc>
            </a:pPr>
            <a:r>
              <a:rPr lang="en-US" sz="5400" b="1" dirty="0">
                <a:ea typeface="Noto Sans" panose="020B0502040504020204" pitchFamily="34" charset="0"/>
                <a:cs typeface="Noto Sans" panose="020B0502040504020204" pitchFamily="34" charset="0"/>
              </a:rPr>
              <a:t>IEC TC 34 Lighting Committee</a:t>
            </a:r>
            <a:r>
              <a:rPr lang="en-US" sz="5400" dirty="0">
                <a:solidFill>
                  <a:srgbClr val="2E2632"/>
                </a:solidFill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</p:txBody>
      </p:sp>
      <p:pic>
        <p:nvPicPr>
          <p:cNvPr id="8" name="Picture 4" descr="Welcome to the IEC - International Electrotechnical Commission">
            <a:extLst>
              <a:ext uri="{FF2B5EF4-FFF2-40B4-BE49-F238E27FC236}">
                <a16:creationId xmlns:a16="http://schemas.microsoft.com/office/drawing/2014/main" id="{CA019F87-CF78-6D62-5876-6701EDE1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7238"/>
            <a:ext cx="1790890" cy="179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ew Logo. Novelty Icon. Yellow Star or Flower with Letters ...">
            <a:extLst>
              <a:ext uri="{FF2B5EF4-FFF2-40B4-BE49-F238E27FC236}">
                <a16:creationId xmlns:a16="http://schemas.microsoft.com/office/drawing/2014/main" id="{AE364C2F-9270-2F64-D3A0-7305D45E4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0920" r="15532" b="14826"/>
          <a:stretch>
            <a:fillRect/>
          </a:stretch>
        </p:blipFill>
        <p:spPr bwMode="auto">
          <a:xfrm>
            <a:off x="13219176" y="5384085"/>
            <a:ext cx="3539699" cy="325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40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66800" y="3225156"/>
            <a:ext cx="16187208" cy="56852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r>
              <a:rPr lang="en-US" sz="4000" b="1" dirty="0"/>
              <a:t>NZ ISO National Committee </a:t>
            </a:r>
          </a:p>
          <a:p>
            <a:r>
              <a:rPr lang="en-US" sz="3200" dirty="0"/>
              <a:t>NZ is an ISO TC 274 ‘P-Member’ with a NZ ISO voting rights</a:t>
            </a:r>
          </a:p>
          <a:p>
            <a:pPr lvl="0" algn="l"/>
            <a:endParaRPr lang="en-US" sz="3200" b="1" dirty="0"/>
          </a:p>
          <a:p>
            <a:pPr lvl="0" algn="l"/>
            <a:r>
              <a:rPr lang="en-US" sz="4000" b="1" dirty="0">
                <a:solidFill>
                  <a:schemeClr val="tx1"/>
                </a:solidFill>
              </a:rPr>
              <a:t>New topics: 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Lighting design with ad</a:t>
            </a:r>
            <a:r>
              <a:rPr lang="en-US" sz="3200" dirty="0"/>
              <a:t>aptive</a:t>
            </a:r>
            <a:r>
              <a:rPr lang="en-US" sz="3200" dirty="0">
                <a:solidFill>
                  <a:schemeClr val="tx1"/>
                </a:solidFill>
              </a:rPr>
              <a:t> lighting </a:t>
            </a:r>
            <a:r>
              <a:rPr lang="en-US" sz="3200" dirty="0"/>
              <a:t>systems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BIM </a:t>
            </a:r>
            <a:r>
              <a:rPr lang="en-US" sz="3200" dirty="0"/>
              <a:t>s</a:t>
            </a:r>
            <a:r>
              <a:rPr lang="en-US" sz="3200" dirty="0">
                <a:solidFill>
                  <a:schemeClr val="tx1"/>
                </a:solidFill>
              </a:rPr>
              <a:t>imulation for design and  asset management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Adaptive lighting energy and emissions calculation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Daylight application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Commissioning of lighting systems 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Energy Performance of Buildings (EPB) - ISO 52000 EPB series</a:t>
            </a:r>
            <a:endParaRPr lang="en-US" sz="2800" dirty="0"/>
          </a:p>
        </p:txBody>
      </p:sp>
      <p:sp>
        <p:nvSpPr>
          <p:cNvPr id="6" name="TextBox 6"/>
          <p:cNvSpPr txBox="1"/>
          <p:nvPr/>
        </p:nvSpPr>
        <p:spPr>
          <a:xfrm>
            <a:off x="1752600" y="863245"/>
            <a:ext cx="16187208" cy="1641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US" sz="5400" b="1" dirty="0">
                <a:ea typeface="Noto Sans" panose="020B0502040504020204" pitchFamily="34" charset="0"/>
                <a:cs typeface="Noto Sans" panose="020B0502040504020204" pitchFamily="34" charset="0"/>
              </a:rPr>
              <a:t>Application Standards</a:t>
            </a:r>
          </a:p>
          <a:p>
            <a:pPr algn="ctr">
              <a:lnSpc>
                <a:spcPts val="6489"/>
              </a:lnSpc>
            </a:pPr>
            <a:r>
              <a:rPr lang="en-US" sz="5400" b="1" dirty="0">
                <a:ea typeface="Noto Sans" panose="020B0502040504020204" pitchFamily="34" charset="0"/>
                <a:cs typeface="Noto Sans" panose="020B0502040504020204" pitchFamily="34" charset="0"/>
              </a:rPr>
              <a:t>ISO TC 274 Light and Lighting Committee </a:t>
            </a:r>
            <a:endParaRPr lang="en-US" sz="5400" dirty="0">
              <a:solidFill>
                <a:srgbClr val="2E2632"/>
              </a:solidFill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3CD90-EDC8-D896-F383-4F75242219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787638"/>
            <a:ext cx="2016960" cy="1844571"/>
          </a:xfrm>
          <a:prstGeom prst="rect">
            <a:avLst/>
          </a:prstGeom>
        </p:spPr>
      </p:pic>
      <p:pic>
        <p:nvPicPr>
          <p:cNvPr id="8194" name="Picture 2" descr="New Logo. Novelty Icon. Yellow Star or Flower with Letters ...">
            <a:extLst>
              <a:ext uri="{FF2B5EF4-FFF2-40B4-BE49-F238E27FC236}">
                <a16:creationId xmlns:a16="http://schemas.microsoft.com/office/drawing/2014/main" id="{5869EAFB-A716-EB00-EC7F-2AFBA8189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10920" r="15532" b="14826"/>
          <a:stretch>
            <a:fillRect/>
          </a:stretch>
        </p:blipFill>
        <p:spPr bwMode="auto">
          <a:xfrm>
            <a:off x="11725835" y="5409143"/>
            <a:ext cx="3809562" cy="350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5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78314" y="2494300"/>
            <a:ext cx="13053438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200" b="1" dirty="0"/>
              <a:t>IEC TC 34 Lighting Committee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LCNZ – Funds F2F for all meetings, and annual NZ NC fee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2632"/>
                </a:solidFill>
              </a:rPr>
              <a:t>Worksafe NZ - Funds some regulated IEC to NZS adoptions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ISO TC 274 Light and Lighting Committee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</a:t>
            </a:r>
            <a:r>
              <a:rPr lang="en-US" sz="3200" dirty="0">
                <a:solidFill>
                  <a:srgbClr val="2E2632"/>
                </a:solidFill>
              </a:rPr>
              <a:t>CNZ - Funds full face-to-face for all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2632"/>
                </a:solidFill>
              </a:rPr>
              <a:t>IESANZ – Funds virtual and one</a:t>
            </a:r>
            <a:r>
              <a:rPr lang="en-US" sz="3200" dirty="0"/>
              <a:t> F2F meeting</a:t>
            </a:r>
            <a:endParaRPr lang="en-US" sz="3200" dirty="0">
              <a:solidFill>
                <a:srgbClr val="2E263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2632"/>
                </a:solidFill>
              </a:rPr>
              <a:t>EECA – Funds virtual and some ISO to NZS energy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2E2632"/>
                </a:solidFill>
              </a:rPr>
              <a:t>MBIE-BSP – Funds </a:t>
            </a:r>
            <a:r>
              <a:rPr lang="en-US" sz="3200" dirty="0"/>
              <a:t>annual NZ NC fee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E2632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8600" y="863245"/>
            <a:ext cx="17297400" cy="807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US" sz="5400" b="1" dirty="0">
                <a:ea typeface="Noto Sans" panose="020B0502040504020204" pitchFamily="34" charset="0"/>
                <a:cs typeface="Noto Sans" panose="020B0502040504020204" pitchFamily="34" charset="0"/>
              </a:rPr>
              <a:t>Who pays for NZ International representation?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13CD90-EDC8-D896-F383-4F75242219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65" y="5665916"/>
            <a:ext cx="2310551" cy="2113067"/>
          </a:xfrm>
          <a:prstGeom prst="rect">
            <a:avLst/>
          </a:prstGeom>
        </p:spPr>
      </p:pic>
      <p:pic>
        <p:nvPicPr>
          <p:cNvPr id="7" name="Picture 4" descr="Welcome to the IEC - International Electrotechnical Commission">
            <a:extLst>
              <a:ext uri="{FF2B5EF4-FFF2-40B4-BE49-F238E27FC236}">
                <a16:creationId xmlns:a16="http://schemas.microsoft.com/office/drawing/2014/main" id="{330663BF-0B94-C409-5B37-11A42B9D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48" y="2510376"/>
            <a:ext cx="2214727" cy="22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3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5360A-35BE-ACC8-FAD8-1BD852619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241F16-8F82-D65E-26D6-A41F0976F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4E99BB8-6C16-A86D-B95E-38D86C781CC0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844E6BA-16CC-27D1-E15E-250EE0C2F767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8FC8F230-52DC-BD14-9F58-F82BCC34FBEF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FC3ECED-1ADE-E9A7-9A65-00906DED2B8F}"/>
              </a:ext>
            </a:extLst>
          </p:cNvPr>
          <p:cNvSpPr txBox="1"/>
          <p:nvPr/>
        </p:nvSpPr>
        <p:spPr>
          <a:xfrm>
            <a:off x="1219200" y="-57148"/>
            <a:ext cx="15468600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endParaRPr lang="en-US" sz="4800" dirty="0">
              <a:solidFill>
                <a:srgbClr val="2E2632"/>
              </a:solidFill>
              <a:latin typeface="Noto Sans Bold"/>
            </a:endParaRPr>
          </a:p>
          <a:p>
            <a:pPr algn="ctr">
              <a:lnSpc>
                <a:spcPts val="6489"/>
              </a:lnSpc>
            </a:pPr>
            <a:r>
              <a:rPr lang="en-US" sz="6000" b="1" dirty="0">
                <a:solidFill>
                  <a:srgbClr val="2E2632"/>
                </a:solidFill>
              </a:rPr>
              <a:t>Global Lighting Association </a:t>
            </a:r>
          </a:p>
          <a:p>
            <a:pPr algn="ctr">
              <a:lnSpc>
                <a:spcPts val="6489"/>
              </a:lnSpc>
            </a:pPr>
            <a:endParaRPr lang="en-US" sz="6000" b="1" dirty="0">
              <a:solidFill>
                <a:srgbClr val="2E26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99654-8657-9FE8-9F1A-DEF949801508}"/>
              </a:ext>
            </a:extLst>
          </p:cNvPr>
          <p:cNvSpPr txBox="1"/>
          <p:nvPr/>
        </p:nvSpPr>
        <p:spPr>
          <a:xfrm>
            <a:off x="840010" y="3766960"/>
            <a:ext cx="16607980" cy="500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The association for lighting associations globally - 38 member countries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Information sharing and education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Joint advocacy for coherent and globally aligned public policy and regulation</a:t>
            </a:r>
          </a:p>
          <a:p>
            <a:pPr>
              <a:lnSpc>
                <a:spcPts val="6489"/>
              </a:lnSpc>
            </a:pPr>
            <a:endParaRPr lang="en-US" sz="4000" dirty="0"/>
          </a:p>
          <a:p>
            <a:pPr>
              <a:lnSpc>
                <a:spcPts val="6489"/>
              </a:lnSpc>
            </a:pPr>
            <a:r>
              <a:rPr lang="en-US" sz="4000" dirty="0"/>
              <a:t>Current Working Groups:</a:t>
            </a:r>
          </a:p>
          <a:p>
            <a:pPr>
              <a:lnSpc>
                <a:spcPts val="6489"/>
              </a:lnSpc>
            </a:pPr>
            <a:r>
              <a:rPr lang="en-US" sz="4000" dirty="0"/>
              <a:t>1) Light at Night      2) Product Repairability     3) PFAS Chemicals in materials</a:t>
            </a:r>
          </a:p>
        </p:txBody>
      </p:sp>
      <p:pic>
        <p:nvPicPr>
          <p:cNvPr id="7" name="Picture 4" descr="Home - Global Lighting Association">
            <a:extLst>
              <a:ext uri="{FF2B5EF4-FFF2-40B4-BE49-F238E27FC236}">
                <a16:creationId xmlns:a16="http://schemas.microsoft.com/office/drawing/2014/main" id="{3B3B9021-F299-9845-C93B-9EB771A5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68" y="2016468"/>
            <a:ext cx="4151388" cy="131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45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9348-F3A3-22C1-E59A-CB4BC152D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7742BC4-012E-8EE0-034C-394375ED1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95B8D76C-9298-DF05-7527-78E54473FA7B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48C8289-6B02-AFBE-4D10-0012409C8BB6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1325B887-3B8E-F006-4DDE-9D51EA3B35FD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950A0FD-5806-7AD3-7E42-F036F865DC51}"/>
              </a:ext>
            </a:extLst>
          </p:cNvPr>
          <p:cNvSpPr txBox="1"/>
          <p:nvPr/>
        </p:nvSpPr>
        <p:spPr>
          <a:xfrm>
            <a:off x="1447800" y="-251292"/>
            <a:ext cx="156210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endParaRPr lang="en-US" sz="4800" dirty="0">
              <a:solidFill>
                <a:srgbClr val="2E2632"/>
              </a:solidFill>
              <a:latin typeface="Noto Sans Bold"/>
            </a:endParaRPr>
          </a:p>
          <a:p>
            <a:pPr algn="ctr">
              <a:lnSpc>
                <a:spcPts val="6489"/>
              </a:lnSpc>
            </a:pPr>
            <a:r>
              <a:rPr lang="en-US" sz="6000" b="1" dirty="0">
                <a:solidFill>
                  <a:srgbClr val="2E2632"/>
                </a:solidFill>
              </a:rPr>
              <a:t> The Big Picture Future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D4644-1DE9-2F0C-F44C-350216436614}"/>
              </a:ext>
            </a:extLst>
          </p:cNvPr>
          <p:cNvSpPr txBox="1"/>
          <p:nvPr/>
        </p:nvSpPr>
        <p:spPr>
          <a:xfrm>
            <a:off x="261810" y="3401563"/>
            <a:ext cx="17639379" cy="584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4000" dirty="0"/>
              <a:t>In the future world of integrated lighting systems and regulated outcome reporting,</a:t>
            </a:r>
          </a:p>
          <a:p>
            <a:pPr>
              <a:lnSpc>
                <a:spcPts val="6489"/>
              </a:lnSpc>
            </a:pPr>
            <a:r>
              <a:rPr lang="en-US" sz="4000" dirty="0"/>
              <a:t>lighting professionals will need to deliver whole-of-life systemic outcomes:</a:t>
            </a:r>
          </a:p>
          <a:p>
            <a:pPr>
              <a:lnSpc>
                <a:spcPts val="6489"/>
              </a:lnSpc>
            </a:pPr>
            <a:endParaRPr lang="en-US" sz="4000" dirty="0"/>
          </a:p>
          <a:p>
            <a:pPr>
              <a:lnSpc>
                <a:spcPts val="6489"/>
              </a:lnSpc>
            </a:pPr>
            <a:r>
              <a:rPr lang="en-US" sz="3200" b="1" dirty="0">
                <a:solidFill>
                  <a:srgbClr val="00B050"/>
                </a:solidFill>
              </a:rPr>
              <a:t>Design + Luminaires + Controls + Installation + Commissioning + Operation + Maintenance = </a:t>
            </a:r>
            <a:r>
              <a:rPr lang="en-US" sz="3200" b="1" u="sng" dirty="0">
                <a:solidFill>
                  <a:srgbClr val="00B050"/>
                </a:solidFill>
              </a:rPr>
              <a:t>Outcomes</a:t>
            </a:r>
          </a:p>
          <a:p>
            <a:pPr>
              <a:lnSpc>
                <a:spcPts val="6489"/>
              </a:lnSpc>
            </a:pPr>
            <a:endParaRPr lang="en-US" sz="4800" b="1" dirty="0"/>
          </a:p>
          <a:p>
            <a:pPr>
              <a:lnSpc>
                <a:spcPts val="6489"/>
              </a:lnSpc>
            </a:pPr>
            <a:r>
              <a:rPr lang="en-US" sz="4400" b="1" dirty="0"/>
              <a:t>How will lighting delivery business models evolve to achieve this? </a:t>
            </a:r>
          </a:p>
          <a:p>
            <a:pPr>
              <a:lnSpc>
                <a:spcPts val="6489"/>
              </a:lnSpc>
            </a:pPr>
            <a:endParaRPr lang="en-US" sz="3600" dirty="0"/>
          </a:p>
        </p:txBody>
      </p:sp>
      <p:pic>
        <p:nvPicPr>
          <p:cNvPr id="10242" name="Picture 2" descr="Look To The Future Neon Sign | Neon ...">
            <a:extLst>
              <a:ext uri="{FF2B5EF4-FFF2-40B4-BE49-F238E27FC236}">
                <a16:creationId xmlns:a16="http://schemas.microsoft.com/office/drawing/2014/main" id="{C8485D01-2F24-4C27-75D3-47E8EF663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1" y="747452"/>
            <a:ext cx="2529161" cy="25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08,500+ Question Mark Stock Photos, Pictures &amp; Royalty-Free ...">
            <a:extLst>
              <a:ext uri="{FF2B5EF4-FFF2-40B4-BE49-F238E27FC236}">
                <a16:creationId xmlns:a16="http://schemas.microsoft.com/office/drawing/2014/main" id="{967FC292-5B62-F41C-E667-028CD518D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6975" b="12118"/>
          <a:stretch>
            <a:fillRect/>
          </a:stretch>
        </p:blipFill>
        <p:spPr bwMode="auto">
          <a:xfrm>
            <a:off x="15733675" y="7187453"/>
            <a:ext cx="2050400" cy="151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174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2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2400" y="723900"/>
            <a:ext cx="18288000" cy="10282533"/>
            <a:chOff x="0" y="0"/>
            <a:chExt cx="24384000" cy="13710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0031"/>
            </a:xfrm>
            <a:custGeom>
              <a:avLst/>
              <a:gdLst/>
              <a:ahLst/>
              <a:cxnLst/>
              <a:rect l="l" t="t" r="r" b="b"/>
              <a:pathLst>
                <a:path w="24384000" h="13710031">
                  <a:moveTo>
                    <a:pt x="0" y="0"/>
                  </a:moveTo>
                  <a:lnTo>
                    <a:pt x="0" y="13710031"/>
                  </a:lnTo>
                  <a:lnTo>
                    <a:pt x="24384000" y="13710031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2">
                <a:alphaModFix amt="16900"/>
              </a:blip>
              <a:stretch>
                <a:fillRect l="-15612" t="-88322" r="-15637"/>
              </a:stretch>
            </a:blipFill>
          </p:spPr>
          <p:txBody>
            <a:bodyPr/>
            <a:lstStyle/>
            <a:p>
              <a:r>
                <a:rPr lang="en-US" dirty="0" err="1"/>
                <a:t>Tha</a:t>
              </a:r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68694" y="3949893"/>
            <a:ext cx="6324600" cy="238721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10016957"/>
            <a:ext cx="18288000" cy="266700"/>
            <a:chOff x="0" y="0"/>
            <a:chExt cx="24384000" cy="3556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355600"/>
            </a:xfrm>
            <a:custGeom>
              <a:avLst/>
              <a:gdLst/>
              <a:ahLst/>
              <a:cxnLst/>
              <a:rect l="l" t="t" r="r" b="b"/>
              <a:pathLst>
                <a:path w="24384000" h="355600">
                  <a:moveTo>
                    <a:pt x="0" y="0"/>
                  </a:moveTo>
                  <a:lnTo>
                    <a:pt x="0" y="355600"/>
                  </a:lnTo>
                  <a:lnTo>
                    <a:pt x="24384000" y="3556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5"/>
              <a:stretch>
                <a:fillRect b="-400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44000" y="4107799"/>
            <a:ext cx="9144000" cy="4478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Lighting Council New Zealand Inc</a:t>
            </a: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PO Box 25-229 St Heliers</a:t>
            </a: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Auckland 1740,</a:t>
            </a:r>
          </a:p>
          <a:p>
            <a:pPr algn="l">
              <a:lnSpc>
                <a:spcPts val="2850"/>
              </a:lnSpc>
            </a:pPr>
            <a:endParaRPr lang="en-US" sz="3200" dirty="0">
              <a:solidFill>
                <a:srgbClr val="FFFFFF"/>
              </a:solidFill>
            </a:endParaRP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New Zealand</a:t>
            </a:r>
          </a:p>
          <a:p>
            <a:pPr algn="r">
              <a:lnSpc>
                <a:spcPts val="2850"/>
              </a:lnSpc>
            </a:pPr>
            <a:endParaRPr lang="en-US" sz="3200" dirty="0">
              <a:solidFill>
                <a:srgbClr val="FFFFFF"/>
              </a:solidFill>
            </a:endParaRP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w: </a:t>
            </a:r>
            <a:r>
              <a:rPr lang="en-US" sz="3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www.lightingcouncil.org.nz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  <a:p>
            <a:pPr algn="l">
              <a:lnSpc>
                <a:spcPts val="2850"/>
              </a:lnSpc>
            </a:pPr>
            <a:endParaRPr lang="en-US" sz="3200" dirty="0">
              <a:solidFill>
                <a:srgbClr val="FFFFFF"/>
              </a:solidFill>
            </a:endParaRP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chemeClr val="bg1"/>
                </a:solidFill>
              </a:rPr>
              <a:t>e: </a:t>
            </a:r>
            <a:r>
              <a:rPr lang="en-US" sz="32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admin@lightingcouncil.org.nz</a:t>
            </a:r>
            <a:endParaRPr lang="en-US" sz="3200" dirty="0">
              <a:solidFill>
                <a:schemeClr val="bg1"/>
              </a:solidFill>
            </a:endParaRPr>
          </a:p>
          <a:p>
            <a:pPr algn="l">
              <a:lnSpc>
                <a:spcPts val="2850"/>
              </a:lnSpc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1000" y="1638300"/>
            <a:ext cx="18059400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68"/>
              </a:lnSpc>
            </a:pPr>
            <a:endParaRPr lang="en-US" sz="6600" b="1" dirty="0">
              <a:solidFill>
                <a:srgbClr val="FFFFFF"/>
              </a:solidFill>
            </a:endParaRPr>
          </a:p>
          <a:p>
            <a:pPr algn="ctr">
              <a:lnSpc>
                <a:spcPts val="3768"/>
              </a:lnSpc>
            </a:pPr>
            <a:r>
              <a:rPr lang="en-US" sz="6600" b="1" dirty="0">
                <a:solidFill>
                  <a:srgbClr val="FFFFFF"/>
                </a:solidFill>
              </a:rPr>
              <a:t>Thank you …..   Chris Byrne and Bryan King</a:t>
            </a:r>
          </a:p>
          <a:p>
            <a:pPr algn="l">
              <a:lnSpc>
                <a:spcPts val="3768"/>
              </a:lnSpc>
            </a:pPr>
            <a:endParaRPr lang="en-US" sz="2691" dirty="0">
              <a:solidFill>
                <a:srgbClr val="FFFFFF"/>
              </a:solidFill>
              <a:latin typeface="Noto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EC282-B127-1079-DF3B-2C00171C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2D5F3A-397B-21AD-A993-679AFEB89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E85DED5A-5F0C-E627-0ED8-6E60647827E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A3D3D72-0B9E-B6D9-3D58-F0FD9C070A4E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6CE4858-5CBE-528A-DF61-BAF133FE6ABB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1C5444D-DE54-11CD-0481-70148DDC5B2F}"/>
              </a:ext>
            </a:extLst>
          </p:cNvPr>
          <p:cNvSpPr txBox="1"/>
          <p:nvPr/>
        </p:nvSpPr>
        <p:spPr>
          <a:xfrm>
            <a:off x="1905000" y="489399"/>
            <a:ext cx="143256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endParaRPr lang="en-US" sz="4800" dirty="0">
              <a:solidFill>
                <a:srgbClr val="2E2632"/>
              </a:solidFill>
              <a:latin typeface="Noto Sans Bold"/>
            </a:endParaRPr>
          </a:p>
          <a:p>
            <a:pPr algn="ctr">
              <a:lnSpc>
                <a:spcPts val="6489"/>
              </a:lnSpc>
            </a:pPr>
            <a:r>
              <a:rPr lang="en-US" sz="6000" b="1" dirty="0">
                <a:solidFill>
                  <a:srgbClr val="2E2632"/>
                </a:solidFill>
              </a:rPr>
              <a:t>Presentation Overview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3BEE8-710D-AFCC-3399-D0ACC1BBFDDB}"/>
              </a:ext>
            </a:extLst>
          </p:cNvPr>
          <p:cNvSpPr txBox="1"/>
          <p:nvPr/>
        </p:nvSpPr>
        <p:spPr>
          <a:xfrm>
            <a:off x="1744598" y="2164142"/>
            <a:ext cx="16228790" cy="719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The role and purpose of Lighting Council New Zealand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LCNZ work on NZS, AS/NZS, IEC, ISO technical committees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LCNZ contribution to lighting product and application standards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LCNZ  advocacy work with government policymakers and regulators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4000" dirty="0"/>
              <a:t>New and emergent lighting topics </a:t>
            </a:r>
            <a:endParaRPr lang="en-US" sz="4000" dirty="0"/>
          </a:p>
          <a:p>
            <a:pPr>
              <a:lnSpc>
                <a:spcPts val="6489"/>
              </a:lnSpc>
            </a:pPr>
            <a:endParaRPr lang="en-US" sz="3200" dirty="0"/>
          </a:p>
        </p:txBody>
      </p:sp>
      <p:pic>
        <p:nvPicPr>
          <p:cNvPr id="7" name="Picture 2" descr="Lighting Council New Zealand">
            <a:extLst>
              <a:ext uri="{FF2B5EF4-FFF2-40B4-BE49-F238E27FC236}">
                <a16:creationId xmlns:a16="http://schemas.microsoft.com/office/drawing/2014/main" id="{4E9F3B4F-9FE9-0FC4-0F4F-0BF4ACDD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6" y="1098328"/>
            <a:ext cx="3416140" cy="159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1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0" y="-333123"/>
            <a:ext cx="14466848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endParaRPr lang="en-US" sz="4800" dirty="0">
              <a:solidFill>
                <a:srgbClr val="2E2632"/>
              </a:solidFill>
              <a:latin typeface="Noto Sans Bold"/>
            </a:endParaRPr>
          </a:p>
          <a:p>
            <a:pPr algn="ctr">
              <a:lnSpc>
                <a:spcPts val="6489"/>
              </a:lnSpc>
            </a:pPr>
            <a:r>
              <a:rPr lang="en-NZ" sz="6000" b="1" dirty="0">
                <a:solidFill>
                  <a:srgbClr val="2E2632"/>
                </a:solidFill>
              </a:rPr>
              <a:t>LCNZ - Who we are</a:t>
            </a:r>
            <a:endParaRPr lang="en-US" sz="6000" b="1" dirty="0">
              <a:solidFill>
                <a:srgbClr val="2E26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A162F-5B21-1DBA-2945-478AC826AAE7}"/>
              </a:ext>
            </a:extLst>
          </p:cNvPr>
          <p:cNvSpPr txBox="1"/>
          <p:nvPr/>
        </p:nvSpPr>
        <p:spPr>
          <a:xfrm>
            <a:off x="840010" y="4997147"/>
            <a:ext cx="16228790" cy="417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endParaRPr lang="en-US" sz="3600" dirty="0"/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An industry association for lighting equipment and services companies 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An Incorporated Society with 28 member companies, established in 2003 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Full Members – Lighting product manufacturing or importing companies 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Associate Members –  Lighting related products or services companies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146607-73FC-6C56-32F0-FD4DDF351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866900"/>
            <a:ext cx="11277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C4B92-2CB9-80E0-4B6D-842A47BD5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5202564-D027-07B3-806A-20C68ABF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9F41D3C3-21F4-5149-EB7F-FDFD75EF9175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48DB221-7AC7-BBBC-348F-A19CAAB08A55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65D70F0-0FEF-F22D-40EA-13B9EFBE136D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D6D48D1-9246-595B-CEB4-46EBC0FA4EBF}"/>
              </a:ext>
            </a:extLst>
          </p:cNvPr>
          <p:cNvSpPr txBox="1"/>
          <p:nvPr/>
        </p:nvSpPr>
        <p:spPr>
          <a:xfrm>
            <a:off x="2514600" y="828675"/>
            <a:ext cx="126492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NZ" sz="6000" b="1" dirty="0">
                <a:solidFill>
                  <a:srgbClr val="2E2632"/>
                </a:solidFill>
              </a:rPr>
              <a:t>LCNZ – Who we are</a:t>
            </a:r>
            <a:endParaRPr lang="en-US" sz="6000" b="1" dirty="0">
              <a:solidFill>
                <a:srgbClr val="2E26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6F702-2C5B-CC41-D606-4157462AD1E6}"/>
              </a:ext>
            </a:extLst>
          </p:cNvPr>
          <p:cNvSpPr txBox="1"/>
          <p:nvPr/>
        </p:nvSpPr>
        <p:spPr>
          <a:xfrm>
            <a:off x="-123215400" y="2566730"/>
            <a:ext cx="110337600" cy="7720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  <a:p>
            <a:pPr>
              <a:lnSpc>
                <a:spcPts val="6489"/>
              </a:lnSpc>
            </a:pPr>
            <a:endParaRPr lang="en-US" sz="36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9C186495-AD29-E94B-9C6B-7F060AB9CA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25527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68A3C709-B099-B21B-90C8-C01E5B174D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255171-AEAA-9D14-2EC1-4CFDA38FDB4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427"/>
          <a:stretch>
            <a:fillRect/>
          </a:stretch>
        </p:blipFill>
        <p:spPr>
          <a:xfrm>
            <a:off x="1219200" y="3009900"/>
            <a:ext cx="1584959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969C3-B624-99CB-4C45-16B13E805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232625-63AD-2531-B73E-285FC66D8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E292AD3-588A-BE5A-87FC-A1B5D69E00FB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102C5C1-3131-A453-68EF-5F9A8BC06FE0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9B62041-9B1A-A13B-8412-87B0D083D710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3CD84826-1800-D4CC-1840-243A0A5B2DBF}"/>
              </a:ext>
            </a:extLst>
          </p:cNvPr>
          <p:cNvSpPr txBox="1"/>
          <p:nvPr/>
        </p:nvSpPr>
        <p:spPr>
          <a:xfrm>
            <a:off x="2286000" y="571499"/>
            <a:ext cx="128778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NZ" sz="6000" b="1" dirty="0">
                <a:solidFill>
                  <a:srgbClr val="2E2632"/>
                </a:solidFill>
              </a:rPr>
              <a:t>LCNZ - What we do</a:t>
            </a:r>
            <a:endParaRPr lang="en-US" sz="6000" b="1" dirty="0">
              <a:solidFill>
                <a:srgbClr val="2E263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13D30-4D32-E80F-02B2-2853C53D3E9C}"/>
              </a:ext>
            </a:extLst>
          </p:cNvPr>
          <p:cNvSpPr txBox="1"/>
          <p:nvPr/>
        </p:nvSpPr>
        <p:spPr>
          <a:xfrm>
            <a:off x="840010" y="1833686"/>
            <a:ext cx="16343090" cy="7507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3600" dirty="0"/>
              <a:t>LCNZ is very active in technical and commercial affairs: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Participation and advocacy in local and international standards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Technical expertise for local and international standards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Technical and commercial monitoring and surveillance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Advocacy submissions to government policymakers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Government regulatory input and collaboration 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International best practice information dissemination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Training and education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600" b="1" dirty="0"/>
              <a:t>Our purpose is to be the key contact point for all lighting industry matters</a:t>
            </a:r>
          </a:p>
        </p:txBody>
      </p:sp>
    </p:spTree>
    <p:extLst>
      <p:ext uri="{BB962C8B-B14F-4D97-AF65-F5344CB8AC3E}">
        <p14:creationId xmlns:p14="http://schemas.microsoft.com/office/powerpoint/2010/main" val="160385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D870D-ACF0-16FC-AF85-3D59404DD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88FAA8-9CEB-7073-1ECF-DDFE07B02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D5B176C2-E568-F6CF-10BA-131876CD5ECF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7A3B323-55C5-01F3-258B-9BD98E18A823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A0E9A571-5BDA-C521-B335-82E577604711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47B6DFF-E85F-67E5-8FA9-4B8398B444AF}"/>
              </a:ext>
            </a:extLst>
          </p:cNvPr>
          <p:cNvSpPr txBox="1"/>
          <p:nvPr/>
        </p:nvSpPr>
        <p:spPr>
          <a:xfrm>
            <a:off x="1752599" y="661626"/>
            <a:ext cx="14410417" cy="784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US" sz="4800" dirty="0">
                <a:solidFill>
                  <a:srgbClr val="2E2632"/>
                </a:solidFill>
                <a:latin typeface="Noto Sans Bold"/>
              </a:rPr>
              <a:t>Government Collaboration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253B6-E5A2-1CD0-F2DE-0AF9528DA450}"/>
              </a:ext>
            </a:extLst>
          </p:cNvPr>
          <p:cNvSpPr txBox="1"/>
          <p:nvPr/>
        </p:nvSpPr>
        <p:spPr>
          <a:xfrm>
            <a:off x="840010" y="3784673"/>
            <a:ext cx="16607980" cy="584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3200" dirty="0"/>
              <a:t>LCNZ shares information with a wide range of Government Organisations: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EECA – Product and building energy performance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Worksafe NZ – Electrical, mechanical, thermal, and radiation safety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MBIE-BSP – Electric lighting, daylighting, emergency lighting, energy performance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MBIE-RSM – Electromagnetic compatibility, radio transmission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MfE – Waste management, hazardous substances, emissions reporting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NZTA – Road and public lighting</a:t>
            </a:r>
          </a:p>
        </p:txBody>
      </p:sp>
      <p:pic>
        <p:nvPicPr>
          <p:cNvPr id="7" name="Picture 12" descr="Building Performance">
            <a:extLst>
              <a:ext uri="{FF2B5EF4-FFF2-40B4-BE49-F238E27FC236}">
                <a16:creationId xmlns:a16="http://schemas.microsoft.com/office/drawing/2014/main" id="{851BBAB8-64A3-712A-8D55-1815BC5A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9986">
            <a:off x="5196976" y="2159382"/>
            <a:ext cx="3401791" cy="75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Welcome to Radio Spectrum Management | Radio Spectrum Management New Zealand">
            <a:extLst>
              <a:ext uri="{FF2B5EF4-FFF2-40B4-BE49-F238E27FC236}">
                <a16:creationId xmlns:a16="http://schemas.microsoft.com/office/drawing/2014/main" id="{2A5E4D3B-90B1-4649-6776-0580EC71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707">
            <a:off x="8878401" y="1925847"/>
            <a:ext cx="2787114" cy="92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orkSafe New Zealand">
            <a:extLst>
              <a:ext uri="{FF2B5EF4-FFF2-40B4-BE49-F238E27FC236}">
                <a16:creationId xmlns:a16="http://schemas.microsoft.com/office/drawing/2014/main" id="{30D3EBB5-5210-8602-8D05-CB28A7A23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1" y="2780143"/>
            <a:ext cx="3869459" cy="79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ECA Consumer Monitor">
            <a:extLst>
              <a:ext uri="{FF2B5EF4-FFF2-40B4-BE49-F238E27FC236}">
                <a16:creationId xmlns:a16="http://schemas.microsoft.com/office/drawing/2014/main" id="{BA7E6DF3-E741-518A-46CE-33308C4D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423">
            <a:off x="1198751" y="1183625"/>
            <a:ext cx="1729542" cy="9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CC7FD87-2EFE-36DE-91F8-01B643E1D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16310" r="3768" b="15019"/>
          <a:stretch>
            <a:fillRect/>
          </a:stretch>
        </p:blipFill>
        <p:spPr bwMode="auto">
          <a:xfrm rot="383229">
            <a:off x="13405999" y="1599391"/>
            <a:ext cx="3965305" cy="95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Inistry for Environment logo - edenfx HSE">
            <a:extLst>
              <a:ext uri="{FF2B5EF4-FFF2-40B4-BE49-F238E27FC236}">
                <a16:creationId xmlns:a16="http://schemas.microsoft.com/office/drawing/2014/main" id="{D1DD4EB7-E346-2CDA-D5DD-53BF1DB18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14457" r="7922" b="10662"/>
          <a:stretch>
            <a:fillRect/>
          </a:stretch>
        </p:blipFill>
        <p:spPr bwMode="auto">
          <a:xfrm rot="208009">
            <a:off x="12136547" y="2669130"/>
            <a:ext cx="3225986" cy="96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00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7982-56F0-C8FC-D126-A734773B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299808B-26C6-57D7-0CCB-12D4F805D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DD9A401B-854E-FD74-244F-9268B1190F9D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51AF0B-7948-B134-72EB-C2E0A6F65235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F8BEA1C-5B74-48DA-D5B5-26A8FDC4F6DA}"/>
              </a:ext>
            </a:extLst>
          </p:cNvPr>
          <p:cNvSpPr txBox="1"/>
          <p:nvPr/>
        </p:nvSpPr>
        <p:spPr>
          <a:xfrm>
            <a:off x="725710" y="2375310"/>
            <a:ext cx="163430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4177E6C-F6BB-32A8-969B-C9CE85D999F6}"/>
              </a:ext>
            </a:extLst>
          </p:cNvPr>
          <p:cNvSpPr txBox="1"/>
          <p:nvPr/>
        </p:nvSpPr>
        <p:spPr>
          <a:xfrm>
            <a:off x="1981200" y="498671"/>
            <a:ext cx="14706600" cy="784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US" sz="4800" dirty="0">
                <a:solidFill>
                  <a:srgbClr val="2E2632"/>
                </a:solidFill>
                <a:latin typeface="Noto Sans Bold"/>
              </a:rPr>
              <a:t>NGO Collaboration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35FD7-C37A-78C7-BBE0-40262EBB620E}"/>
              </a:ext>
            </a:extLst>
          </p:cNvPr>
          <p:cNvSpPr txBox="1"/>
          <p:nvPr/>
        </p:nvSpPr>
        <p:spPr>
          <a:xfrm>
            <a:off x="840010" y="3950828"/>
            <a:ext cx="16343090" cy="5827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3200" dirty="0"/>
              <a:t>LCNZ shares information with a wide range of Non-Government Organisations: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IESANZ – Illuminating Engineering Society of ANZ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EngNZ-EEG – Engineering NZ - Electrical Engineering Group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ME – Master Electricians NZ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CEP - Carbon and Energy Professionals NZ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NZGBC – NZ Green Building Council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IRHACE – Institute of </a:t>
            </a:r>
            <a:r>
              <a:rPr lang="en-NZ" sz="3200" dirty="0"/>
              <a:t>refrigeration, heating, and air conditioning engineers NZ</a:t>
            </a:r>
            <a:endParaRPr lang="en-US" sz="3200" dirty="0"/>
          </a:p>
        </p:txBody>
      </p:sp>
      <p:pic>
        <p:nvPicPr>
          <p:cNvPr id="1026" name="Picture 2" descr="About Us - Air Solutions New Zealand ...">
            <a:extLst>
              <a:ext uri="{FF2B5EF4-FFF2-40B4-BE49-F238E27FC236}">
                <a16:creationId xmlns:a16="http://schemas.microsoft.com/office/drawing/2014/main" id="{947204B0-B0AE-7A3A-D743-6C1AFDD84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6" t="6472" r="4930" b="10355"/>
          <a:stretch>
            <a:fillRect/>
          </a:stretch>
        </p:blipFill>
        <p:spPr bwMode="auto">
          <a:xfrm>
            <a:off x="8394365" y="1746840"/>
            <a:ext cx="1806833" cy="177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HACE MOU | AIRAH">
            <a:extLst>
              <a:ext uri="{FF2B5EF4-FFF2-40B4-BE49-F238E27FC236}">
                <a16:creationId xmlns:a16="http://schemas.microsoft.com/office/drawing/2014/main" id="{67C4B17C-6609-65DA-D3B8-F20D2613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7311">
            <a:off x="13040203" y="2617657"/>
            <a:ext cx="4085747" cy="11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w Zealand Green Building Council ...">
            <a:extLst>
              <a:ext uri="{FF2B5EF4-FFF2-40B4-BE49-F238E27FC236}">
                <a16:creationId xmlns:a16="http://schemas.microsoft.com/office/drawing/2014/main" id="{5792A99C-3ABB-D1BA-3BCD-B14B71CB6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28091" r="5439" b="26189"/>
          <a:stretch>
            <a:fillRect/>
          </a:stretch>
        </p:blipFill>
        <p:spPr bwMode="auto">
          <a:xfrm>
            <a:off x="10374753" y="1594912"/>
            <a:ext cx="3539971" cy="112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ESANZ">
            <a:extLst>
              <a:ext uri="{FF2B5EF4-FFF2-40B4-BE49-F238E27FC236}">
                <a16:creationId xmlns:a16="http://schemas.microsoft.com/office/drawing/2014/main" id="{47846353-154E-CC08-C90A-AAA268D2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" y="1590009"/>
            <a:ext cx="2676614" cy="164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rys Electrical | Electrical Suppliers">
            <a:extLst>
              <a:ext uri="{FF2B5EF4-FFF2-40B4-BE49-F238E27FC236}">
                <a16:creationId xmlns:a16="http://schemas.microsoft.com/office/drawing/2014/main" id="{649C0EDC-4552-3A90-3D5A-2E871F47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875">
            <a:off x="5532149" y="2114688"/>
            <a:ext cx="2601026" cy="9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ws &amp; Insights | Engineering NZ">
            <a:extLst>
              <a:ext uri="{FF2B5EF4-FFF2-40B4-BE49-F238E27FC236}">
                <a16:creationId xmlns:a16="http://schemas.microsoft.com/office/drawing/2014/main" id="{B8663A76-51A6-36DD-B114-D1A4D91DC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6" r="26712"/>
          <a:stretch>
            <a:fillRect/>
          </a:stretch>
        </p:blipFill>
        <p:spPr bwMode="auto">
          <a:xfrm>
            <a:off x="3572808" y="1881756"/>
            <a:ext cx="1620982" cy="17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47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9875C-4FC9-8D2A-86AF-05EDDF72C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AC77DD-985F-15ED-61AF-F9F4823AC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CD5ECF3-468A-3D1E-FD6B-0058CA6DC995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D3B9BD7-8E7B-2C2C-46E2-8843E73FC1D1}"/>
                </a:ext>
              </a:extLst>
            </p:cNvPr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D0076FDA-8804-D0C5-7F2C-9A0E09D03159}"/>
              </a:ext>
            </a:extLst>
          </p:cNvPr>
          <p:cNvSpPr txBox="1"/>
          <p:nvPr/>
        </p:nvSpPr>
        <p:spPr>
          <a:xfrm>
            <a:off x="840010" y="1866900"/>
            <a:ext cx="16228790" cy="6495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2800" dirty="0">
              <a:solidFill>
                <a:srgbClr val="2E2632"/>
              </a:solidFill>
              <a:latin typeface="Noto Sans"/>
            </a:endParaRPr>
          </a:p>
          <a:p>
            <a:pPr algn="l">
              <a:lnSpc>
                <a:spcPts val="5119"/>
              </a:lnSpc>
            </a:pPr>
            <a:endParaRPr lang="en-US" sz="3600" dirty="0">
              <a:solidFill>
                <a:srgbClr val="2E2632"/>
              </a:solidFill>
              <a:latin typeface="Noto San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1B8D5AF-B4D2-C2BF-6123-3DD94DBEBAC3}"/>
              </a:ext>
            </a:extLst>
          </p:cNvPr>
          <p:cNvSpPr txBox="1"/>
          <p:nvPr/>
        </p:nvSpPr>
        <p:spPr>
          <a:xfrm>
            <a:off x="457200" y="-251373"/>
            <a:ext cx="16916400" cy="3423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endParaRPr lang="en-US" sz="4800" dirty="0">
              <a:solidFill>
                <a:srgbClr val="2E2632"/>
              </a:solidFill>
              <a:latin typeface="Noto Sans Bold"/>
            </a:endParaRPr>
          </a:p>
          <a:p>
            <a:pPr algn="ctr">
              <a:lnSpc>
                <a:spcPts val="6489"/>
              </a:lnSpc>
            </a:pPr>
            <a:r>
              <a:rPr lang="en-US" sz="6000" b="1" dirty="0">
                <a:solidFill>
                  <a:srgbClr val="2E2632"/>
                </a:solidFill>
              </a:rPr>
              <a:t>Jointed AS/NZS Standards – Local</a:t>
            </a:r>
          </a:p>
          <a:p>
            <a:pPr algn="ctr">
              <a:lnSpc>
                <a:spcPts val="6489"/>
              </a:lnSpc>
            </a:pPr>
            <a:endParaRPr lang="en-US" sz="6000" b="1" dirty="0">
              <a:solidFill>
                <a:srgbClr val="2E2632"/>
              </a:solidFill>
            </a:endParaRPr>
          </a:p>
          <a:p>
            <a:pPr algn="ctr">
              <a:lnSpc>
                <a:spcPts val="6489"/>
              </a:lnSpc>
            </a:pPr>
            <a:r>
              <a:rPr lang="en-US" sz="8800" b="1" dirty="0">
                <a:solidFill>
                  <a:srgbClr val="2E2632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9C09C-6F6E-9596-B578-43B194C79759}"/>
              </a:ext>
            </a:extLst>
          </p:cNvPr>
          <p:cNvSpPr txBox="1"/>
          <p:nvPr/>
        </p:nvSpPr>
        <p:spPr>
          <a:xfrm>
            <a:off x="1219200" y="3924300"/>
            <a:ext cx="7467600" cy="4187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4000" b="1" dirty="0"/>
              <a:t>AS/NZS </a:t>
            </a:r>
            <a:r>
              <a:rPr lang="en-US" sz="4000" b="1" u="sng" dirty="0"/>
              <a:t>Product </a:t>
            </a:r>
            <a:r>
              <a:rPr lang="en-US" sz="4000" b="1" dirty="0"/>
              <a:t>Standards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 sources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Luminaires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Control gear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Lighting 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9CF0C-05E3-85EB-A6F2-C45D8BCBC78C}"/>
              </a:ext>
            </a:extLst>
          </p:cNvPr>
          <p:cNvSpPr txBox="1"/>
          <p:nvPr/>
        </p:nvSpPr>
        <p:spPr>
          <a:xfrm>
            <a:off x="9144000" y="3924300"/>
            <a:ext cx="7543800" cy="5020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489"/>
              </a:lnSpc>
            </a:pPr>
            <a:r>
              <a:rPr lang="en-US" sz="4000" b="1" dirty="0"/>
              <a:t>AS/NZS </a:t>
            </a:r>
            <a:r>
              <a:rPr lang="en-US" sz="4000" b="1" u="sng" dirty="0"/>
              <a:t>Application</a:t>
            </a:r>
            <a:r>
              <a:rPr lang="en-US" sz="4000" b="1" dirty="0"/>
              <a:t> Standards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Lighting design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Emergency lighting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Obtrusive light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r>
              <a:rPr lang="en-US" sz="4000" dirty="0"/>
              <a:t>Lighting energy </a:t>
            </a:r>
          </a:p>
          <a:p>
            <a:pPr marL="571500" indent="-571500">
              <a:lnSpc>
                <a:spcPts val="6489"/>
              </a:lnSpc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8" name="Picture 2" descr="Standards Australia - Standard Organisation in Australia">
            <a:extLst>
              <a:ext uri="{FF2B5EF4-FFF2-40B4-BE49-F238E27FC236}">
                <a16:creationId xmlns:a16="http://schemas.microsoft.com/office/drawing/2014/main" id="{34503078-DF2E-58E1-5492-77B36A597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19" y="1751437"/>
            <a:ext cx="3521081" cy="15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me :: Standards New Zealand">
            <a:extLst>
              <a:ext uri="{FF2B5EF4-FFF2-40B4-BE49-F238E27FC236}">
                <a16:creationId xmlns:a16="http://schemas.microsoft.com/office/drawing/2014/main" id="{EF768F39-A17D-1658-FD4F-6ED6492BA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53" y="2121322"/>
            <a:ext cx="3666547" cy="117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2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44362" y="9211285"/>
            <a:ext cx="2429026" cy="943632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0" y="0"/>
            <a:ext cx="18288000" cy="142875"/>
            <a:chOff x="0" y="0"/>
            <a:chExt cx="24384000" cy="190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90500"/>
            </a:xfrm>
            <a:custGeom>
              <a:avLst/>
              <a:gdLst/>
              <a:ahLst/>
              <a:cxnLst/>
              <a:rect l="l" t="t" r="r" b="b"/>
              <a:pathLst>
                <a:path w="24384000" h="190500">
                  <a:moveTo>
                    <a:pt x="0" y="0"/>
                  </a:moveTo>
                  <a:lnTo>
                    <a:pt x="0" y="190500"/>
                  </a:lnTo>
                  <a:lnTo>
                    <a:pt x="24384000" y="190500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4"/>
              <a:stretch>
                <a:fillRect b="-83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15578" y="653934"/>
            <a:ext cx="16856571" cy="803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89"/>
              </a:lnSpc>
            </a:pPr>
            <a:r>
              <a:rPr lang="en-US" sz="5400" dirty="0">
                <a:solidFill>
                  <a:srgbClr val="2E2632"/>
                </a:solidFill>
                <a:latin typeface="Noto Sans Bold"/>
              </a:rPr>
              <a:t>The AS/NZS de-jointing challenge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A162F-5B21-1DBA-2945-478AC826AAE7}"/>
              </a:ext>
            </a:extLst>
          </p:cNvPr>
          <p:cNvSpPr txBox="1"/>
          <p:nvPr/>
        </p:nvSpPr>
        <p:spPr>
          <a:xfrm>
            <a:off x="685800" y="5143500"/>
            <a:ext cx="170627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3600" i="1" dirty="0">
              <a:effectLst/>
            </a:endParaRPr>
          </a:p>
          <a:p>
            <a:pPr algn="ctr"/>
            <a:endParaRPr lang="en-NZ" sz="3600" b="1" dirty="0"/>
          </a:p>
          <a:p>
            <a:r>
              <a:rPr lang="en-NZ" sz="3600" b="1" dirty="0">
                <a:effectLst/>
              </a:rPr>
              <a:t>NZ Treasury Reform of Standards NZ in 2014-15</a:t>
            </a:r>
            <a:endParaRPr lang="en-NZ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>
                <a:effectLst/>
              </a:rPr>
              <a:t>The introduction of the NZ Standards and Accreditation Act 2015</a:t>
            </a:r>
            <a:endParaRPr lang="en-NZ" sz="3600" b="1" dirty="0">
              <a:effectLst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NZ" sz="3600" dirty="0"/>
              <a:t>The repeal of the Standards Act 1988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3600" dirty="0"/>
          </a:p>
          <a:p>
            <a:r>
              <a:rPr lang="en-NZ" sz="3600" dirty="0">
                <a:solidFill>
                  <a:srgbClr val="FF0000"/>
                </a:solidFill>
              </a:rPr>
              <a:t>Rapid de-jointing is underway unless commissioning fees are paid to Standards Australia</a:t>
            </a:r>
          </a:p>
        </p:txBody>
      </p:sp>
      <p:pic>
        <p:nvPicPr>
          <p:cNvPr id="7172" name="Picture 4" descr="New Zealand Treasury - Wikipedia">
            <a:extLst>
              <a:ext uri="{FF2B5EF4-FFF2-40B4-BE49-F238E27FC236}">
                <a16:creationId xmlns:a16="http://schemas.microsoft.com/office/drawing/2014/main" id="{52CCF98C-1427-2B36-FA4F-03500221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58" y="2588103"/>
            <a:ext cx="2496742" cy="299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eating public value for your community">
            <a:extLst>
              <a:ext uri="{FF2B5EF4-FFF2-40B4-BE49-F238E27FC236}">
                <a16:creationId xmlns:a16="http://schemas.microsoft.com/office/drawing/2014/main" id="{AD86AA8E-3715-C6AC-B9BD-B50D4B8A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113005"/>
            <a:ext cx="7503318" cy="39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es Logo Vector Images (over 9,700)">
            <a:extLst>
              <a:ext uri="{FF2B5EF4-FFF2-40B4-BE49-F238E27FC236}">
                <a16:creationId xmlns:a16="http://schemas.microsoft.com/office/drawing/2014/main" id="{EBF7ABA2-3C09-B509-8BFB-B9CE7D7B6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5" t="16909" r="8482" b="7192"/>
          <a:stretch>
            <a:fillRect/>
          </a:stretch>
        </p:blipFill>
        <p:spPr bwMode="auto">
          <a:xfrm rot="20307906">
            <a:off x="7914057" y="2242681"/>
            <a:ext cx="2606192" cy="21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33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35056</TotalTime>
  <Words>786</Words>
  <Application>Microsoft Macintosh PowerPoint</Application>
  <PresentationFormat>Custom</PresentationFormat>
  <Paragraphs>245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Noto Sans</vt:lpstr>
      <vt:lpstr>Arial</vt:lpstr>
      <vt:lpstr>Noto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LCNZ AGM - Bryan King Presentation - Sep-22</dc:title>
  <dc:creator>Debbie Steenson</dc:creator>
  <cp:lastModifiedBy>Bryan King</cp:lastModifiedBy>
  <cp:revision>192</cp:revision>
  <cp:lastPrinted>2025-08-04T22:37:49Z</cp:lastPrinted>
  <dcterms:created xsi:type="dcterms:W3CDTF">2006-08-16T00:00:00Z</dcterms:created>
  <dcterms:modified xsi:type="dcterms:W3CDTF">2025-08-04T22:38:33Z</dcterms:modified>
  <dc:identifier>DAFMvwqvVAY</dc:identifier>
</cp:coreProperties>
</file>